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5" r:id="rId10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770" y="-3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44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восстановления сумм НДС, принятых к вычету, покупателем при перечислении оплаты, частичной оплаты в счет предстоящих поставок товаров (выполнения работ, оказания услуг), передачи имущественных прав, с учетом сложившейся судебной практики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04.06.2020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Нормативно-правовая база;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Ситуации, при которых возникает обязанность «восстановить» НДС;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восстановления НДС, отражение в книге продаж (раздел 9 налоговой декларации по НДС);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Причины формирования расхождений в ПК «АИС-Налог 3»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Судебная практика;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Ответы на поступившие вопросы от налогоплательщиков.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Перечень рассматриваемых вопросов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1203296" y="1644707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1</a:t>
            </a:r>
            <a:endParaRPr lang="ru-RU" sz="2000" kern="1200" dirty="0"/>
          </a:p>
        </p:txBody>
      </p:sp>
      <p:sp>
        <p:nvSpPr>
          <p:cNvPr id="4" name="Полилиния 3"/>
          <p:cNvSpPr/>
          <p:nvPr/>
        </p:nvSpPr>
        <p:spPr>
          <a:xfrm>
            <a:off x="1943916" y="1644708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Налоговый кодекс Российской Федерации;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203296" y="2590113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2</a:t>
            </a:r>
            <a:endParaRPr lang="ru-RU" sz="20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1943916" y="2590114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Письма Министерства Финансов Российской Федерации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 28.11.2014 № 03-07-11/60891, от 01.07.2010 № 03-07-11/279</a:t>
            </a: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203295" y="3521827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3</a:t>
            </a:r>
            <a:endParaRPr lang="ru-RU" sz="20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1943916" y="3535520"/>
            <a:ext cx="7403312" cy="677159"/>
          </a:xfrm>
          <a:custGeom>
            <a:avLst/>
            <a:gdLst>
              <a:gd name="connsiteX0" fmla="*/ 174059 w 1044336"/>
              <a:gd name="connsiteY0" fmla="*/ 0 h 7403311"/>
              <a:gd name="connsiteX1" fmla="*/ 870277 w 1044336"/>
              <a:gd name="connsiteY1" fmla="*/ 0 h 7403311"/>
              <a:gd name="connsiteX2" fmla="*/ 1044336 w 1044336"/>
              <a:gd name="connsiteY2" fmla="*/ 174059 h 7403311"/>
              <a:gd name="connsiteX3" fmla="*/ 1044336 w 1044336"/>
              <a:gd name="connsiteY3" fmla="*/ 7403311 h 7403311"/>
              <a:gd name="connsiteX4" fmla="*/ 1044336 w 1044336"/>
              <a:gd name="connsiteY4" fmla="*/ 7403311 h 7403311"/>
              <a:gd name="connsiteX5" fmla="*/ 0 w 1044336"/>
              <a:gd name="connsiteY5" fmla="*/ 7403311 h 7403311"/>
              <a:gd name="connsiteX6" fmla="*/ 0 w 1044336"/>
              <a:gd name="connsiteY6" fmla="*/ 7403311 h 7403311"/>
              <a:gd name="connsiteX7" fmla="*/ 0 w 1044336"/>
              <a:gd name="connsiteY7" fmla="*/ 174059 h 7403311"/>
              <a:gd name="connsiteX8" fmla="*/ 174059 w 1044336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4336" h="7403311">
                <a:moveTo>
                  <a:pt x="1044336" y="1233909"/>
                </a:moveTo>
                <a:lnTo>
                  <a:pt x="1044336" y="6169402"/>
                </a:lnTo>
                <a:cubicBezTo>
                  <a:pt x="1044336" y="6850868"/>
                  <a:pt x="1033343" y="7403307"/>
                  <a:pt x="1019783" y="7403307"/>
                </a:cubicBezTo>
                <a:lnTo>
                  <a:pt x="0" y="7403307"/>
                </a:lnTo>
                <a:lnTo>
                  <a:pt x="0" y="7403307"/>
                </a:lnTo>
                <a:lnTo>
                  <a:pt x="0" y="4"/>
                </a:lnTo>
                <a:lnTo>
                  <a:pt x="0" y="4"/>
                </a:lnTo>
                <a:lnTo>
                  <a:pt x="1019783" y="4"/>
                </a:lnTo>
                <a:cubicBezTo>
                  <a:pt x="1033343" y="4"/>
                  <a:pt x="1044336" y="552443"/>
                  <a:pt x="1044336" y="1233909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680" rIns="63680" bIns="63681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Письмо Федеральной налоговой службы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 20.07.2011   № ЕД-4-3/11684</a:t>
            </a: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203296" y="4579857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4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1958431" y="5637887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Определение Конституционного суда РФ от 08.11.2018 N 2796-О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12571" y="59944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1203296" y="5637887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5</a:t>
            </a:r>
            <a:endParaRPr lang="ru-RU" sz="2000" kern="1200" dirty="0" smtClean="0"/>
          </a:p>
        </p:txBody>
      </p:sp>
      <p:sp>
        <p:nvSpPr>
          <p:cNvPr id="21" name="Полилиния 20"/>
          <p:cNvSpPr/>
          <p:nvPr/>
        </p:nvSpPr>
        <p:spPr>
          <a:xfrm>
            <a:off x="1943915" y="4356695"/>
            <a:ext cx="7403311" cy="105802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Постановление РФ от 26.12.2011 № 1137 «О формах и правилах заполнения (ведения) документов, применяемых при расчетах по налогу на добавленную стоимость» (п. 14 Правил ведения книги продаж)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1296144"/>
          </a:xfrm>
        </p:spPr>
        <p:txBody>
          <a:bodyPr>
            <a:noAutofit/>
          </a:bodyPr>
          <a:lstStyle/>
          <a:p>
            <a:pPr algn="ctr"/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Ситуации, при которых необходимо «восстановить» НДС</a:t>
            </a:r>
            <a:endParaRPr lang="ru-RU" sz="4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412479"/>
            <a:ext cx="8561139" cy="4683646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3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1 п. 3 ст. 170 НК РФ;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2 п.3 ст. 170 НК РФ;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000" u="sng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0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3 п. 3 ст. 170 НК РФ;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4 п. 3 ст. 170 НК РФ;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6 п. 3 ст. 170 НК РФ.</a:t>
            </a:r>
            <a:endParaRPr lang="ru-RU" sz="3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6618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780235"/>
            <a:ext cx="8742393" cy="142876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Порядок восстановления НДС, отражение в книге покупок, книге продаж (разделы 8,9 налоговой декларации по НДС)</a:t>
            </a:r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3907" y="1836415"/>
            <a:ext cx="8607330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отгрузки товара (выполнения работ, оказания услуг, передачи имущественных прав) – принятие на учет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допускается перенос срока восстановления НДС с аванса на следующие налоговые периоды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НДС, ранее принятый к вычету с предоплаты, восстанавливается в сумме, приходящейся на часть аванса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89444" y="5508823"/>
            <a:ext cx="4714908" cy="1486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КВО 02 – КВО 01 – КВО 21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632452" y="2709061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5" y="1836415"/>
            <a:ext cx="8561139" cy="5259710"/>
          </a:xfrm>
        </p:spPr>
        <p:txBody>
          <a:bodyPr>
            <a:noAutofit/>
          </a:bodyPr>
          <a:lstStyle/>
          <a:p>
            <a:pPr marL="935038" indent="-57150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Контрагент, после реализации товаров (работ, услуг), принимает к вычету авансовый счет-фактуру, при этом, налогоплательщиком восстановление НДС в книге продаж по авансовому счету-фактуре не отражено;</a:t>
            </a:r>
          </a:p>
          <a:p>
            <a:pPr marL="935038" indent="-571500">
              <a:buFont typeface="Wingdings" pitchFamily="2" charset="2"/>
              <a:buChar char="Ø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налоговых вычетов по счету-фактуре на реализацию, а также авансовому счету-фактуре, при не восстановлении авансового счета-фактуры.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Основные причины формирования расхождений и направления </a:t>
            </a:r>
            <a:r>
              <a:rPr lang="ru-RU" sz="3000" u="sng" dirty="0" err="1" smtClean="0">
                <a:latin typeface="Times New Roman" pitchFamily="18" charset="0"/>
                <a:cs typeface="Times New Roman" pitchFamily="18" charset="0"/>
              </a:rPr>
              <a:t>автотребований</a:t>
            </a: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 в адрес налогоплательщиков</a:t>
            </a:r>
            <a:endParaRPr lang="ru-RU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35038" indent="-571500">
              <a:buFont typeface="Wingdings" pitchFamily="2" charset="2"/>
              <a:buChar char="Ø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Определение Конституционного суда РФ от 08.11.2018 N 2796-О</a:t>
            </a:r>
          </a:p>
          <a:p>
            <a:pPr marL="935038" lvl="0" indent="-5715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Постановление Арбитражного суда Уральского округа от 23.05.2019 № Ф09-1722/19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Судебная практика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5" y="2494747"/>
            <a:ext cx="8561139" cy="4601378"/>
          </a:xfrm>
        </p:spPr>
        <p:txBody>
          <a:bodyPr>
            <a:normAutofit/>
          </a:bodyPr>
          <a:lstStyle/>
          <a:p>
            <a:pPr marL="935038" indent="-5715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Вопросы, поступившие в адрес МИ ФНС России по КН № 5 через личный кабинет налогоплательщика;</a:t>
            </a:r>
          </a:p>
          <a:p>
            <a:pPr marL="935038" indent="-5715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Он-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лайн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вопросы.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налогоплательщиков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218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Контрольный отдел № 2 МИ ФНС России по КН № 5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12068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120</TotalTime>
  <Words>445</Words>
  <Application>Microsoft Office PowerPoint</Application>
  <PresentationFormat>Произвольный</PresentationFormat>
  <Paragraphs>55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Present_FNS2012_A4</vt:lpstr>
      <vt:lpstr>Порядок восстановления сумм НДС, принятых к вычету, покупателем при перечислении оплаты, частичной оплаты в счет предстоящих поставок товаров (выполнения работ, оказания услуг), передачи имущественных прав, с учетом сложившейся судебной практики</vt:lpstr>
      <vt:lpstr>Перечень рассматриваемых вопросов</vt:lpstr>
      <vt:lpstr>Нормативно-правовая база</vt:lpstr>
      <vt:lpstr>Ситуации, при которых необходимо «восстановить» НДС</vt:lpstr>
      <vt:lpstr>Порядок восстановления НДС, отражение в книге покупок, книге продаж (разделы 8,9 налоговой декларации по НДС)</vt:lpstr>
      <vt:lpstr>Основные причины формирования расхождений и направления автотребований в адрес налогоплательщиков</vt:lpstr>
      <vt:lpstr>Судебная практика</vt:lpstr>
      <vt:lpstr>Вопросы от налогоплательщиков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9975-00-713</dc:creator>
  <cp:lastModifiedBy>9975-00-859</cp:lastModifiedBy>
  <cp:revision>23</cp:revision>
  <dcterms:created xsi:type="dcterms:W3CDTF">2020-05-27T12:21:38Z</dcterms:created>
  <dcterms:modified xsi:type="dcterms:W3CDTF">2020-06-03T07:48:45Z</dcterms:modified>
</cp:coreProperties>
</file>