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9" r:id="rId4"/>
    <p:sldId id="263" r:id="rId5"/>
    <p:sldId id="260" r:id="rId6"/>
    <p:sldId id="261" r:id="rId7"/>
    <p:sldId id="262" r:id="rId8"/>
    <p:sldId id="264" r:id="rId9"/>
    <p:sldId id="265" r:id="rId10"/>
  </p:sldIdLst>
  <p:sldSz cx="10693400" cy="7561263"/>
  <p:notesSz cx="6858000" cy="9144000"/>
  <p:defaultTextStyle>
    <a:defPPr>
      <a:defRPr lang="ru-RU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8D8C90"/>
    <a:srgbClr val="504F53"/>
    <a:srgbClr val="005AA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>
        <p:scale>
          <a:sx n="66" d="100"/>
          <a:sy n="66" d="100"/>
        </p:scale>
        <p:origin x="-1770" y="-396"/>
      </p:cViewPr>
      <p:guideLst>
        <p:guide orient="horz" pos="2382"/>
        <p:guide orient="horz" pos="1116"/>
        <p:guide orient="horz" pos="348"/>
        <p:guide orient="horz" pos="4470"/>
        <p:guide pos="3368"/>
        <p:guide pos="828"/>
        <p:guide pos="1824"/>
        <p:guide pos="6011"/>
        <p:guide pos="6456"/>
        <p:guide pos="6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B2CB9A-35A0-44DF-9563-3B4294FF58F5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82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CAF5B9-CC1E-4A3E-B04F-728BB30B0B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34445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8" y="1574"/>
            <a:ext cx="10691812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802005" y="3708623"/>
            <a:ext cx="9089390" cy="1620771"/>
          </a:xfrm>
        </p:spPr>
        <p:txBody>
          <a:bodyPr>
            <a:normAutofit/>
          </a:bodyPr>
          <a:lstStyle>
            <a:lvl1pPr>
              <a:defRPr sz="5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604010" y="5364807"/>
            <a:ext cx="7485380" cy="1932323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  <a:latin typeface="+mj-lt"/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7" y="2108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5" y="1771650"/>
            <a:ext cx="8561139" cy="5324475"/>
          </a:xfrm>
        </p:spPr>
        <p:txBody>
          <a:bodyPr/>
          <a:lstStyle>
            <a:lvl1pPr marL="363538" indent="0">
              <a:buFontTx/>
              <a:buNone/>
              <a:defRPr b="1">
                <a:latin typeface="+mj-lt"/>
              </a:defRPr>
            </a:lvl1pPr>
            <a:lvl2pPr marL="360363" indent="3175">
              <a:defRPr>
                <a:latin typeface="+mj-lt"/>
              </a:defRPr>
            </a:lvl2pPr>
            <a:lvl3pPr marL="628650" indent="-260350">
              <a:tabLst/>
              <a:defRPr>
                <a:latin typeface="+mj-lt"/>
              </a:defRPr>
            </a:lvl3pPr>
            <a:lvl4pPr marL="0" indent="360363">
              <a:lnSpc>
                <a:spcPts val="1800"/>
              </a:lnSpc>
              <a:spcBef>
                <a:spcPts val="400"/>
              </a:spcBef>
              <a:defRPr>
                <a:latin typeface="+mj-lt"/>
              </a:defRPr>
            </a:lvl4pPr>
            <a:lvl5pPr>
              <a:lnSpc>
                <a:spcPts val="1800"/>
              </a:lnSpc>
              <a:spcBef>
                <a:spcPts val="400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930876" y="5652839"/>
            <a:ext cx="1080120" cy="41549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962026" y="552451"/>
            <a:ext cx="8580438" cy="1219199"/>
          </a:xfrm>
        </p:spPr>
        <p:txBody>
          <a:bodyPr/>
          <a:lstStyle>
            <a:lvl1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520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5" y="1771650"/>
            <a:ext cx="8561139" cy="5324475"/>
          </a:xfrm>
        </p:spPr>
        <p:txBody>
          <a:bodyPr/>
          <a:lstStyle>
            <a:lvl1pPr marL="363538" indent="0">
              <a:buFontTx/>
              <a:buNone/>
              <a:defRPr b="1">
                <a:latin typeface="+mj-lt"/>
              </a:defRPr>
            </a:lvl1pPr>
            <a:lvl2pPr marL="363538" indent="0">
              <a:defRPr>
                <a:latin typeface="+mj-lt"/>
              </a:defRPr>
            </a:lvl2pPr>
            <a:lvl3pPr marL="628650" indent="-260350">
              <a:defRPr>
                <a:latin typeface="+mj-lt"/>
              </a:defRPr>
            </a:lvl3pPr>
            <a:lvl4pPr marL="0" indent="360363">
              <a:defRPr>
                <a:latin typeface="+mj-lt"/>
              </a:defRPr>
            </a:lvl4pPr>
            <a:lvl5pPr marL="1435100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961196" y="552451"/>
            <a:ext cx="8581267" cy="1219199"/>
          </a:xfrm>
        </p:spPr>
        <p:txBody>
          <a:bodyPr/>
          <a:lstStyle>
            <a:lvl1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1116335"/>
            <a:ext cx="8561139" cy="223224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3781425"/>
            <a:ext cx="8561139" cy="3314700"/>
          </a:xfrm>
        </p:spPr>
        <p:txBody>
          <a:bodyPr anchor="t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7" y="2108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8580438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62026" y="1771650"/>
            <a:ext cx="4234282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9958" y="1771650"/>
            <a:ext cx="4262505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4" y="552450"/>
            <a:ext cx="9196705" cy="1219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1771650"/>
            <a:ext cx="4297420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62025" y="2397901"/>
            <a:ext cx="4297420" cy="469822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46701" y="1771650"/>
            <a:ext cx="4195762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46701" y="2412479"/>
            <a:ext cx="4195762" cy="4683646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7" y="2108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552451"/>
            <a:ext cx="9196705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578975" y="6474804"/>
            <a:ext cx="663575" cy="720080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>
            <a:lvl1pPr algn="ctr">
              <a:defRPr sz="27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212" y="540271"/>
            <a:ext cx="8588251" cy="1224136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4212" y="1764295"/>
            <a:ext cx="8588251" cy="5331830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734550" y="6660951"/>
            <a:ext cx="724718" cy="696626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>
            <a:lvl1pPr algn="ctr">
              <a:lnSpc>
                <a:spcPts val="2400"/>
              </a:lnSpc>
              <a:defRPr sz="2700">
                <a:solidFill>
                  <a:schemeClr val="bg1"/>
                </a:solidFill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1043056" rtl="0" eaLnBrk="1" latinLnBrk="0" hangingPunct="1">
        <a:lnSpc>
          <a:spcPts val="5200"/>
        </a:lnSpc>
        <a:spcBef>
          <a:spcPct val="0"/>
        </a:spcBef>
        <a:buNone/>
        <a:defRPr sz="42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363538" indent="0" algn="l" defTabSz="1043056" rtl="0" eaLnBrk="1" latinLnBrk="0" hangingPunct="1">
        <a:spcBef>
          <a:spcPct val="20000"/>
        </a:spcBef>
        <a:buFont typeface="+mj-lt"/>
        <a:buNone/>
        <a:defRPr sz="36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363538" indent="0" algn="l" defTabSz="1043056" rtl="0" eaLnBrk="1" latinLnBrk="0" hangingPunct="1">
        <a:spcBef>
          <a:spcPct val="20000"/>
        </a:spcBef>
        <a:buFont typeface="Arial" pitchFamily="34" charset="0"/>
        <a:buNone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712788" indent="-260350" algn="l" defTabSz="1043056" rtl="0" eaLnBrk="1" latinLnBrk="0" hangingPunct="1">
        <a:spcBef>
          <a:spcPct val="20000"/>
        </a:spcBef>
        <a:buFont typeface="Arial" pitchFamily="34" charset="0"/>
        <a:buChar char="•"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360363" algn="just" defTabSz="1043056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tabLst/>
        <a:defRPr sz="16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435100" indent="0" algn="l" defTabSz="1043056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defRPr sz="14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Порядок восстановления сумм НДС, принятых к вычету, покупателем при перечислении оплаты, частичной оплаты в счет предстоящих поставок товаров (выполнения работ, оказания услуг), передачи имущественных прав, с учетом сложившейся судебной практики</a:t>
            </a:r>
            <a:endParaRPr lang="ru-RU" sz="1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04.06.2020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30476" y="2556495"/>
            <a:ext cx="4176464" cy="1008112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ФЕДЕРАЛЬНАЯ НАЛОГОВАЯ СЛУЖБА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Нормативно-правовая база;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Ситуации, при которых возникает обязанность «восстановить» НДС;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Порядок восстановления НДС, отражение в книге продаж (раздел 9 налоговой декларации по НДС);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Причины формирования расхождений в ПК «АИС-Налог 3»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Судебная практика;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Ответы на поступившие вопросы от налогоплательщиков.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Перечень рассматриваемых вопросов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Нормативно-правовая база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3" name="Полилиния 2"/>
          <p:cNvSpPr/>
          <p:nvPr/>
        </p:nvSpPr>
        <p:spPr>
          <a:xfrm>
            <a:off x="1203296" y="1644707"/>
            <a:ext cx="740621" cy="1058030"/>
          </a:xfrm>
          <a:custGeom>
            <a:avLst/>
            <a:gdLst>
              <a:gd name="connsiteX0" fmla="*/ 0 w 1058029"/>
              <a:gd name="connsiteY0" fmla="*/ 0 h 740620"/>
              <a:gd name="connsiteX1" fmla="*/ 687719 w 1058029"/>
              <a:gd name="connsiteY1" fmla="*/ 0 h 740620"/>
              <a:gd name="connsiteX2" fmla="*/ 1058029 w 1058029"/>
              <a:gd name="connsiteY2" fmla="*/ 370310 h 740620"/>
              <a:gd name="connsiteX3" fmla="*/ 687719 w 1058029"/>
              <a:gd name="connsiteY3" fmla="*/ 740620 h 740620"/>
              <a:gd name="connsiteX4" fmla="*/ 0 w 1058029"/>
              <a:gd name="connsiteY4" fmla="*/ 740620 h 740620"/>
              <a:gd name="connsiteX5" fmla="*/ 370310 w 1058029"/>
              <a:gd name="connsiteY5" fmla="*/ 370310 h 740620"/>
              <a:gd name="connsiteX6" fmla="*/ 0 w 1058029"/>
              <a:gd name="connsiteY6" fmla="*/ 0 h 740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58029" h="740620">
                <a:moveTo>
                  <a:pt x="1058028" y="0"/>
                </a:moveTo>
                <a:lnTo>
                  <a:pt x="1058028" y="481403"/>
                </a:lnTo>
                <a:lnTo>
                  <a:pt x="529015" y="740620"/>
                </a:lnTo>
                <a:lnTo>
                  <a:pt x="1" y="481403"/>
                </a:lnTo>
                <a:lnTo>
                  <a:pt x="1" y="0"/>
                </a:lnTo>
                <a:lnTo>
                  <a:pt x="529015" y="259217"/>
                </a:lnTo>
                <a:lnTo>
                  <a:pt x="1058028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701" tIns="383010" rIns="12700" bIns="383011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kern="1200" dirty="0" smtClean="0"/>
              <a:t>1</a:t>
            </a:r>
            <a:endParaRPr lang="ru-RU" sz="2000" kern="1200" dirty="0"/>
          </a:p>
        </p:txBody>
      </p:sp>
      <p:sp>
        <p:nvSpPr>
          <p:cNvPr id="4" name="Полилиния 3"/>
          <p:cNvSpPr/>
          <p:nvPr/>
        </p:nvSpPr>
        <p:spPr>
          <a:xfrm>
            <a:off x="1943916" y="1644708"/>
            <a:ext cx="7403311" cy="687719"/>
          </a:xfrm>
          <a:custGeom>
            <a:avLst/>
            <a:gdLst>
              <a:gd name="connsiteX0" fmla="*/ 114622 w 687719"/>
              <a:gd name="connsiteY0" fmla="*/ 0 h 7403311"/>
              <a:gd name="connsiteX1" fmla="*/ 573097 w 687719"/>
              <a:gd name="connsiteY1" fmla="*/ 0 h 7403311"/>
              <a:gd name="connsiteX2" fmla="*/ 687719 w 687719"/>
              <a:gd name="connsiteY2" fmla="*/ 114622 h 7403311"/>
              <a:gd name="connsiteX3" fmla="*/ 687719 w 687719"/>
              <a:gd name="connsiteY3" fmla="*/ 7403311 h 7403311"/>
              <a:gd name="connsiteX4" fmla="*/ 687719 w 687719"/>
              <a:gd name="connsiteY4" fmla="*/ 7403311 h 7403311"/>
              <a:gd name="connsiteX5" fmla="*/ 0 w 687719"/>
              <a:gd name="connsiteY5" fmla="*/ 7403311 h 7403311"/>
              <a:gd name="connsiteX6" fmla="*/ 0 w 687719"/>
              <a:gd name="connsiteY6" fmla="*/ 7403311 h 7403311"/>
              <a:gd name="connsiteX7" fmla="*/ 0 w 687719"/>
              <a:gd name="connsiteY7" fmla="*/ 114622 h 7403311"/>
              <a:gd name="connsiteX8" fmla="*/ 114622 w 687719"/>
              <a:gd name="connsiteY8" fmla="*/ 0 h 7403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7719" h="7403311">
                <a:moveTo>
                  <a:pt x="687719" y="1233912"/>
                </a:moveTo>
                <a:lnTo>
                  <a:pt x="687719" y="6169399"/>
                </a:lnTo>
                <a:cubicBezTo>
                  <a:pt x="687719" y="6850867"/>
                  <a:pt x="682952" y="7403306"/>
                  <a:pt x="677071" y="7403306"/>
                </a:cubicBezTo>
                <a:lnTo>
                  <a:pt x="0" y="7403306"/>
                </a:lnTo>
                <a:lnTo>
                  <a:pt x="0" y="7403306"/>
                </a:lnTo>
                <a:lnTo>
                  <a:pt x="0" y="5"/>
                </a:lnTo>
                <a:lnTo>
                  <a:pt x="0" y="5"/>
                </a:lnTo>
                <a:lnTo>
                  <a:pt x="677071" y="5"/>
                </a:lnTo>
                <a:cubicBezTo>
                  <a:pt x="682952" y="5"/>
                  <a:pt x="687719" y="552444"/>
                  <a:pt x="687719" y="1233912"/>
                </a:cubicBez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2240" tIns="46272" rIns="46272" bIns="46272" numCol="1" spcCol="1270" anchor="ctr" anchorCtr="0">
            <a:noAutofit/>
          </a:bodyPr>
          <a:lstStyle/>
          <a:p>
            <a:pPr marL="0" lvl="1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2000" kern="1200" dirty="0" smtClean="0">
                <a:latin typeface="Times New Roman" pitchFamily="18" charset="0"/>
                <a:cs typeface="Times New Roman" pitchFamily="18" charset="0"/>
              </a:rPr>
              <a:t>Налоговый кодекс Российской Федерации;</a:t>
            </a:r>
            <a:endParaRPr lang="ru-RU" sz="2000" kern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олилиния 6"/>
          <p:cNvSpPr/>
          <p:nvPr/>
        </p:nvSpPr>
        <p:spPr>
          <a:xfrm>
            <a:off x="1203296" y="2590113"/>
            <a:ext cx="740621" cy="1058030"/>
          </a:xfrm>
          <a:custGeom>
            <a:avLst/>
            <a:gdLst>
              <a:gd name="connsiteX0" fmla="*/ 0 w 1058029"/>
              <a:gd name="connsiteY0" fmla="*/ 0 h 740620"/>
              <a:gd name="connsiteX1" fmla="*/ 687719 w 1058029"/>
              <a:gd name="connsiteY1" fmla="*/ 0 h 740620"/>
              <a:gd name="connsiteX2" fmla="*/ 1058029 w 1058029"/>
              <a:gd name="connsiteY2" fmla="*/ 370310 h 740620"/>
              <a:gd name="connsiteX3" fmla="*/ 687719 w 1058029"/>
              <a:gd name="connsiteY3" fmla="*/ 740620 h 740620"/>
              <a:gd name="connsiteX4" fmla="*/ 0 w 1058029"/>
              <a:gd name="connsiteY4" fmla="*/ 740620 h 740620"/>
              <a:gd name="connsiteX5" fmla="*/ 370310 w 1058029"/>
              <a:gd name="connsiteY5" fmla="*/ 370310 h 740620"/>
              <a:gd name="connsiteX6" fmla="*/ 0 w 1058029"/>
              <a:gd name="connsiteY6" fmla="*/ 0 h 740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58029" h="740620">
                <a:moveTo>
                  <a:pt x="1058028" y="0"/>
                </a:moveTo>
                <a:lnTo>
                  <a:pt x="1058028" y="481403"/>
                </a:lnTo>
                <a:lnTo>
                  <a:pt x="529015" y="740620"/>
                </a:lnTo>
                <a:lnTo>
                  <a:pt x="1" y="481403"/>
                </a:lnTo>
                <a:lnTo>
                  <a:pt x="1" y="0"/>
                </a:lnTo>
                <a:lnTo>
                  <a:pt x="529015" y="259217"/>
                </a:lnTo>
                <a:lnTo>
                  <a:pt x="1058028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701" tIns="383010" rIns="12700" bIns="383011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kern="1200" dirty="0" smtClean="0"/>
              <a:t>2</a:t>
            </a:r>
            <a:endParaRPr lang="ru-RU" sz="2000" kern="1200" dirty="0"/>
          </a:p>
        </p:txBody>
      </p:sp>
      <p:sp>
        <p:nvSpPr>
          <p:cNvPr id="8" name="Полилиния 7"/>
          <p:cNvSpPr/>
          <p:nvPr/>
        </p:nvSpPr>
        <p:spPr>
          <a:xfrm>
            <a:off x="1943916" y="2590114"/>
            <a:ext cx="7403311" cy="687719"/>
          </a:xfrm>
          <a:custGeom>
            <a:avLst/>
            <a:gdLst>
              <a:gd name="connsiteX0" fmla="*/ 114622 w 687719"/>
              <a:gd name="connsiteY0" fmla="*/ 0 h 7403311"/>
              <a:gd name="connsiteX1" fmla="*/ 573097 w 687719"/>
              <a:gd name="connsiteY1" fmla="*/ 0 h 7403311"/>
              <a:gd name="connsiteX2" fmla="*/ 687719 w 687719"/>
              <a:gd name="connsiteY2" fmla="*/ 114622 h 7403311"/>
              <a:gd name="connsiteX3" fmla="*/ 687719 w 687719"/>
              <a:gd name="connsiteY3" fmla="*/ 7403311 h 7403311"/>
              <a:gd name="connsiteX4" fmla="*/ 687719 w 687719"/>
              <a:gd name="connsiteY4" fmla="*/ 7403311 h 7403311"/>
              <a:gd name="connsiteX5" fmla="*/ 0 w 687719"/>
              <a:gd name="connsiteY5" fmla="*/ 7403311 h 7403311"/>
              <a:gd name="connsiteX6" fmla="*/ 0 w 687719"/>
              <a:gd name="connsiteY6" fmla="*/ 7403311 h 7403311"/>
              <a:gd name="connsiteX7" fmla="*/ 0 w 687719"/>
              <a:gd name="connsiteY7" fmla="*/ 114622 h 7403311"/>
              <a:gd name="connsiteX8" fmla="*/ 114622 w 687719"/>
              <a:gd name="connsiteY8" fmla="*/ 0 h 7403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7719" h="7403311">
                <a:moveTo>
                  <a:pt x="687719" y="1233912"/>
                </a:moveTo>
                <a:lnTo>
                  <a:pt x="687719" y="6169399"/>
                </a:lnTo>
                <a:cubicBezTo>
                  <a:pt x="687719" y="6850867"/>
                  <a:pt x="682952" y="7403306"/>
                  <a:pt x="677071" y="7403306"/>
                </a:cubicBezTo>
                <a:lnTo>
                  <a:pt x="0" y="7403306"/>
                </a:lnTo>
                <a:lnTo>
                  <a:pt x="0" y="7403306"/>
                </a:lnTo>
                <a:lnTo>
                  <a:pt x="0" y="5"/>
                </a:lnTo>
                <a:lnTo>
                  <a:pt x="0" y="5"/>
                </a:lnTo>
                <a:lnTo>
                  <a:pt x="677071" y="5"/>
                </a:lnTo>
                <a:cubicBezTo>
                  <a:pt x="682952" y="5"/>
                  <a:pt x="687719" y="552444"/>
                  <a:pt x="687719" y="1233912"/>
                </a:cubicBez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2240" tIns="46272" rIns="46272" bIns="46272" numCol="1" spcCol="1270" anchor="ctr" anchorCtr="0">
            <a:noAutofit/>
          </a:bodyPr>
          <a:lstStyle/>
          <a:p>
            <a:pPr marL="0" lvl="1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2000" kern="1200" dirty="0" smtClean="0">
                <a:latin typeface="Times New Roman" pitchFamily="18" charset="0"/>
                <a:cs typeface="Times New Roman" pitchFamily="18" charset="0"/>
              </a:rPr>
              <a:t>Письма Министерства Финансов Российской Федерации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 28.11.2014 № 03-07-11/60891, от 01.07.2010 № 03-07-11/279</a:t>
            </a:r>
            <a:r>
              <a:rPr lang="ru-RU" sz="2000" kern="12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kern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олилиния 9"/>
          <p:cNvSpPr/>
          <p:nvPr/>
        </p:nvSpPr>
        <p:spPr>
          <a:xfrm>
            <a:off x="1203295" y="3521827"/>
            <a:ext cx="740621" cy="1058030"/>
          </a:xfrm>
          <a:custGeom>
            <a:avLst/>
            <a:gdLst>
              <a:gd name="connsiteX0" fmla="*/ 0 w 1058029"/>
              <a:gd name="connsiteY0" fmla="*/ 0 h 740620"/>
              <a:gd name="connsiteX1" fmla="*/ 687719 w 1058029"/>
              <a:gd name="connsiteY1" fmla="*/ 0 h 740620"/>
              <a:gd name="connsiteX2" fmla="*/ 1058029 w 1058029"/>
              <a:gd name="connsiteY2" fmla="*/ 370310 h 740620"/>
              <a:gd name="connsiteX3" fmla="*/ 687719 w 1058029"/>
              <a:gd name="connsiteY3" fmla="*/ 740620 h 740620"/>
              <a:gd name="connsiteX4" fmla="*/ 0 w 1058029"/>
              <a:gd name="connsiteY4" fmla="*/ 740620 h 740620"/>
              <a:gd name="connsiteX5" fmla="*/ 370310 w 1058029"/>
              <a:gd name="connsiteY5" fmla="*/ 370310 h 740620"/>
              <a:gd name="connsiteX6" fmla="*/ 0 w 1058029"/>
              <a:gd name="connsiteY6" fmla="*/ 0 h 740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58029" h="740620">
                <a:moveTo>
                  <a:pt x="1058028" y="0"/>
                </a:moveTo>
                <a:lnTo>
                  <a:pt x="1058028" y="481403"/>
                </a:lnTo>
                <a:lnTo>
                  <a:pt x="529015" y="740620"/>
                </a:lnTo>
                <a:lnTo>
                  <a:pt x="1" y="481403"/>
                </a:lnTo>
                <a:lnTo>
                  <a:pt x="1" y="0"/>
                </a:lnTo>
                <a:lnTo>
                  <a:pt x="529015" y="259217"/>
                </a:lnTo>
                <a:lnTo>
                  <a:pt x="1058028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701" tIns="383010" rIns="12700" bIns="383011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kern="1200" dirty="0" smtClean="0"/>
              <a:t>3</a:t>
            </a:r>
            <a:endParaRPr lang="ru-RU" sz="2000" kern="1200" dirty="0"/>
          </a:p>
        </p:txBody>
      </p:sp>
      <p:sp>
        <p:nvSpPr>
          <p:cNvPr id="11" name="Полилиния 10"/>
          <p:cNvSpPr/>
          <p:nvPr/>
        </p:nvSpPr>
        <p:spPr>
          <a:xfrm>
            <a:off x="1943916" y="3535520"/>
            <a:ext cx="7403312" cy="677159"/>
          </a:xfrm>
          <a:custGeom>
            <a:avLst/>
            <a:gdLst>
              <a:gd name="connsiteX0" fmla="*/ 174059 w 1044336"/>
              <a:gd name="connsiteY0" fmla="*/ 0 h 7403311"/>
              <a:gd name="connsiteX1" fmla="*/ 870277 w 1044336"/>
              <a:gd name="connsiteY1" fmla="*/ 0 h 7403311"/>
              <a:gd name="connsiteX2" fmla="*/ 1044336 w 1044336"/>
              <a:gd name="connsiteY2" fmla="*/ 174059 h 7403311"/>
              <a:gd name="connsiteX3" fmla="*/ 1044336 w 1044336"/>
              <a:gd name="connsiteY3" fmla="*/ 7403311 h 7403311"/>
              <a:gd name="connsiteX4" fmla="*/ 1044336 w 1044336"/>
              <a:gd name="connsiteY4" fmla="*/ 7403311 h 7403311"/>
              <a:gd name="connsiteX5" fmla="*/ 0 w 1044336"/>
              <a:gd name="connsiteY5" fmla="*/ 7403311 h 7403311"/>
              <a:gd name="connsiteX6" fmla="*/ 0 w 1044336"/>
              <a:gd name="connsiteY6" fmla="*/ 7403311 h 7403311"/>
              <a:gd name="connsiteX7" fmla="*/ 0 w 1044336"/>
              <a:gd name="connsiteY7" fmla="*/ 174059 h 7403311"/>
              <a:gd name="connsiteX8" fmla="*/ 174059 w 1044336"/>
              <a:gd name="connsiteY8" fmla="*/ 0 h 7403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4336" h="7403311">
                <a:moveTo>
                  <a:pt x="1044336" y="1233909"/>
                </a:moveTo>
                <a:lnTo>
                  <a:pt x="1044336" y="6169402"/>
                </a:lnTo>
                <a:cubicBezTo>
                  <a:pt x="1044336" y="6850868"/>
                  <a:pt x="1033343" y="7403307"/>
                  <a:pt x="1019783" y="7403307"/>
                </a:cubicBezTo>
                <a:lnTo>
                  <a:pt x="0" y="7403307"/>
                </a:lnTo>
                <a:lnTo>
                  <a:pt x="0" y="7403307"/>
                </a:lnTo>
                <a:lnTo>
                  <a:pt x="0" y="4"/>
                </a:lnTo>
                <a:lnTo>
                  <a:pt x="0" y="4"/>
                </a:lnTo>
                <a:lnTo>
                  <a:pt x="1019783" y="4"/>
                </a:lnTo>
                <a:cubicBezTo>
                  <a:pt x="1033343" y="4"/>
                  <a:pt x="1044336" y="552443"/>
                  <a:pt x="1044336" y="1233909"/>
                </a:cubicBez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2241" tIns="63680" rIns="63680" bIns="63681" numCol="1" spcCol="1270" anchor="ctr" anchorCtr="0">
            <a:noAutofit/>
          </a:bodyPr>
          <a:lstStyle/>
          <a:p>
            <a:pPr marL="0" lvl="1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2000" kern="1200" dirty="0" smtClean="0">
                <a:latin typeface="Times New Roman" pitchFamily="18" charset="0"/>
                <a:cs typeface="Times New Roman" pitchFamily="18" charset="0"/>
              </a:rPr>
              <a:t>Письмо Федеральной налоговой службы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 20.07.2011   № ЕД-4-3/11684</a:t>
            </a:r>
            <a:r>
              <a:rPr lang="ru-RU" sz="2000" kern="12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kern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олилиния 11"/>
          <p:cNvSpPr/>
          <p:nvPr/>
        </p:nvSpPr>
        <p:spPr>
          <a:xfrm>
            <a:off x="1203296" y="4579857"/>
            <a:ext cx="740621" cy="1058030"/>
          </a:xfrm>
          <a:custGeom>
            <a:avLst/>
            <a:gdLst>
              <a:gd name="connsiteX0" fmla="*/ 0 w 1058029"/>
              <a:gd name="connsiteY0" fmla="*/ 0 h 740620"/>
              <a:gd name="connsiteX1" fmla="*/ 687719 w 1058029"/>
              <a:gd name="connsiteY1" fmla="*/ 0 h 740620"/>
              <a:gd name="connsiteX2" fmla="*/ 1058029 w 1058029"/>
              <a:gd name="connsiteY2" fmla="*/ 370310 h 740620"/>
              <a:gd name="connsiteX3" fmla="*/ 687719 w 1058029"/>
              <a:gd name="connsiteY3" fmla="*/ 740620 h 740620"/>
              <a:gd name="connsiteX4" fmla="*/ 0 w 1058029"/>
              <a:gd name="connsiteY4" fmla="*/ 740620 h 740620"/>
              <a:gd name="connsiteX5" fmla="*/ 370310 w 1058029"/>
              <a:gd name="connsiteY5" fmla="*/ 370310 h 740620"/>
              <a:gd name="connsiteX6" fmla="*/ 0 w 1058029"/>
              <a:gd name="connsiteY6" fmla="*/ 0 h 740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58029" h="740620">
                <a:moveTo>
                  <a:pt x="1058028" y="0"/>
                </a:moveTo>
                <a:lnTo>
                  <a:pt x="1058028" y="481403"/>
                </a:lnTo>
                <a:lnTo>
                  <a:pt x="529015" y="740620"/>
                </a:lnTo>
                <a:lnTo>
                  <a:pt x="1" y="481403"/>
                </a:lnTo>
                <a:lnTo>
                  <a:pt x="1" y="0"/>
                </a:lnTo>
                <a:lnTo>
                  <a:pt x="529015" y="259217"/>
                </a:lnTo>
                <a:lnTo>
                  <a:pt x="1058028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701" tIns="383010" rIns="12700" bIns="383011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kern="1200" dirty="0" smtClean="0"/>
              <a:t>4</a:t>
            </a:r>
          </a:p>
        </p:txBody>
      </p:sp>
      <p:sp>
        <p:nvSpPr>
          <p:cNvPr id="13" name="Полилиния 12"/>
          <p:cNvSpPr/>
          <p:nvPr/>
        </p:nvSpPr>
        <p:spPr>
          <a:xfrm>
            <a:off x="1958431" y="5637887"/>
            <a:ext cx="7403311" cy="687719"/>
          </a:xfrm>
          <a:custGeom>
            <a:avLst/>
            <a:gdLst>
              <a:gd name="connsiteX0" fmla="*/ 114622 w 687719"/>
              <a:gd name="connsiteY0" fmla="*/ 0 h 7403311"/>
              <a:gd name="connsiteX1" fmla="*/ 573097 w 687719"/>
              <a:gd name="connsiteY1" fmla="*/ 0 h 7403311"/>
              <a:gd name="connsiteX2" fmla="*/ 687719 w 687719"/>
              <a:gd name="connsiteY2" fmla="*/ 114622 h 7403311"/>
              <a:gd name="connsiteX3" fmla="*/ 687719 w 687719"/>
              <a:gd name="connsiteY3" fmla="*/ 7403311 h 7403311"/>
              <a:gd name="connsiteX4" fmla="*/ 687719 w 687719"/>
              <a:gd name="connsiteY4" fmla="*/ 7403311 h 7403311"/>
              <a:gd name="connsiteX5" fmla="*/ 0 w 687719"/>
              <a:gd name="connsiteY5" fmla="*/ 7403311 h 7403311"/>
              <a:gd name="connsiteX6" fmla="*/ 0 w 687719"/>
              <a:gd name="connsiteY6" fmla="*/ 7403311 h 7403311"/>
              <a:gd name="connsiteX7" fmla="*/ 0 w 687719"/>
              <a:gd name="connsiteY7" fmla="*/ 114622 h 7403311"/>
              <a:gd name="connsiteX8" fmla="*/ 114622 w 687719"/>
              <a:gd name="connsiteY8" fmla="*/ 0 h 7403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7719" h="7403311">
                <a:moveTo>
                  <a:pt x="687719" y="1233912"/>
                </a:moveTo>
                <a:lnTo>
                  <a:pt x="687719" y="6169399"/>
                </a:lnTo>
                <a:cubicBezTo>
                  <a:pt x="687719" y="6850867"/>
                  <a:pt x="682952" y="7403306"/>
                  <a:pt x="677071" y="7403306"/>
                </a:cubicBezTo>
                <a:lnTo>
                  <a:pt x="0" y="7403306"/>
                </a:lnTo>
                <a:lnTo>
                  <a:pt x="0" y="7403306"/>
                </a:lnTo>
                <a:lnTo>
                  <a:pt x="0" y="5"/>
                </a:lnTo>
                <a:lnTo>
                  <a:pt x="0" y="5"/>
                </a:lnTo>
                <a:lnTo>
                  <a:pt x="677071" y="5"/>
                </a:lnTo>
                <a:cubicBezTo>
                  <a:pt x="682952" y="5"/>
                  <a:pt x="687719" y="552444"/>
                  <a:pt x="687719" y="1233912"/>
                </a:cubicBez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2240" tIns="46272" rIns="46272" bIns="46272" numCol="1" spcCol="1270" anchor="ctr" anchorCtr="0">
            <a:noAutofit/>
          </a:bodyPr>
          <a:lstStyle/>
          <a:p>
            <a:pPr marL="0" lvl="1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2000" kern="1200" dirty="0" smtClean="0">
                <a:latin typeface="Times New Roman" pitchFamily="18" charset="0"/>
                <a:cs typeface="Times New Roman" pitchFamily="18" charset="0"/>
              </a:rPr>
              <a:t>Определение Конституционного суда РФ от 08.11.2018 N 2796-О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612571" y="5994400"/>
            <a:ext cx="914400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Полилиния 19"/>
          <p:cNvSpPr/>
          <p:nvPr/>
        </p:nvSpPr>
        <p:spPr>
          <a:xfrm>
            <a:off x="1203296" y="5637887"/>
            <a:ext cx="740621" cy="1058030"/>
          </a:xfrm>
          <a:custGeom>
            <a:avLst/>
            <a:gdLst>
              <a:gd name="connsiteX0" fmla="*/ 0 w 1058029"/>
              <a:gd name="connsiteY0" fmla="*/ 0 h 740620"/>
              <a:gd name="connsiteX1" fmla="*/ 687719 w 1058029"/>
              <a:gd name="connsiteY1" fmla="*/ 0 h 740620"/>
              <a:gd name="connsiteX2" fmla="*/ 1058029 w 1058029"/>
              <a:gd name="connsiteY2" fmla="*/ 370310 h 740620"/>
              <a:gd name="connsiteX3" fmla="*/ 687719 w 1058029"/>
              <a:gd name="connsiteY3" fmla="*/ 740620 h 740620"/>
              <a:gd name="connsiteX4" fmla="*/ 0 w 1058029"/>
              <a:gd name="connsiteY4" fmla="*/ 740620 h 740620"/>
              <a:gd name="connsiteX5" fmla="*/ 370310 w 1058029"/>
              <a:gd name="connsiteY5" fmla="*/ 370310 h 740620"/>
              <a:gd name="connsiteX6" fmla="*/ 0 w 1058029"/>
              <a:gd name="connsiteY6" fmla="*/ 0 h 740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58029" h="740620">
                <a:moveTo>
                  <a:pt x="1058028" y="0"/>
                </a:moveTo>
                <a:lnTo>
                  <a:pt x="1058028" y="481403"/>
                </a:lnTo>
                <a:lnTo>
                  <a:pt x="529015" y="740620"/>
                </a:lnTo>
                <a:lnTo>
                  <a:pt x="1" y="481403"/>
                </a:lnTo>
                <a:lnTo>
                  <a:pt x="1" y="0"/>
                </a:lnTo>
                <a:lnTo>
                  <a:pt x="529015" y="259217"/>
                </a:lnTo>
                <a:lnTo>
                  <a:pt x="1058028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701" tIns="383010" rIns="12700" bIns="383011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dirty="0"/>
              <a:t>5</a:t>
            </a:r>
            <a:endParaRPr lang="ru-RU" sz="2000" kern="1200" dirty="0" smtClean="0"/>
          </a:p>
        </p:txBody>
      </p:sp>
      <p:sp>
        <p:nvSpPr>
          <p:cNvPr id="21" name="Полилиния 20"/>
          <p:cNvSpPr/>
          <p:nvPr/>
        </p:nvSpPr>
        <p:spPr>
          <a:xfrm>
            <a:off x="1943915" y="4356695"/>
            <a:ext cx="7403311" cy="1058029"/>
          </a:xfrm>
          <a:custGeom>
            <a:avLst/>
            <a:gdLst>
              <a:gd name="connsiteX0" fmla="*/ 114622 w 687719"/>
              <a:gd name="connsiteY0" fmla="*/ 0 h 7403311"/>
              <a:gd name="connsiteX1" fmla="*/ 573097 w 687719"/>
              <a:gd name="connsiteY1" fmla="*/ 0 h 7403311"/>
              <a:gd name="connsiteX2" fmla="*/ 687719 w 687719"/>
              <a:gd name="connsiteY2" fmla="*/ 114622 h 7403311"/>
              <a:gd name="connsiteX3" fmla="*/ 687719 w 687719"/>
              <a:gd name="connsiteY3" fmla="*/ 7403311 h 7403311"/>
              <a:gd name="connsiteX4" fmla="*/ 687719 w 687719"/>
              <a:gd name="connsiteY4" fmla="*/ 7403311 h 7403311"/>
              <a:gd name="connsiteX5" fmla="*/ 0 w 687719"/>
              <a:gd name="connsiteY5" fmla="*/ 7403311 h 7403311"/>
              <a:gd name="connsiteX6" fmla="*/ 0 w 687719"/>
              <a:gd name="connsiteY6" fmla="*/ 7403311 h 7403311"/>
              <a:gd name="connsiteX7" fmla="*/ 0 w 687719"/>
              <a:gd name="connsiteY7" fmla="*/ 114622 h 7403311"/>
              <a:gd name="connsiteX8" fmla="*/ 114622 w 687719"/>
              <a:gd name="connsiteY8" fmla="*/ 0 h 7403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7719" h="7403311">
                <a:moveTo>
                  <a:pt x="687719" y="1233912"/>
                </a:moveTo>
                <a:lnTo>
                  <a:pt x="687719" y="6169399"/>
                </a:lnTo>
                <a:cubicBezTo>
                  <a:pt x="687719" y="6850867"/>
                  <a:pt x="682952" y="7403306"/>
                  <a:pt x="677071" y="7403306"/>
                </a:cubicBezTo>
                <a:lnTo>
                  <a:pt x="0" y="7403306"/>
                </a:lnTo>
                <a:lnTo>
                  <a:pt x="0" y="7403306"/>
                </a:lnTo>
                <a:lnTo>
                  <a:pt x="0" y="5"/>
                </a:lnTo>
                <a:lnTo>
                  <a:pt x="0" y="5"/>
                </a:lnTo>
                <a:lnTo>
                  <a:pt x="677071" y="5"/>
                </a:lnTo>
                <a:cubicBezTo>
                  <a:pt x="682952" y="5"/>
                  <a:pt x="687719" y="552444"/>
                  <a:pt x="687719" y="1233912"/>
                </a:cubicBez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2240" tIns="46272" rIns="46272" bIns="46272" numCol="1" spcCol="1270" anchor="ctr" anchorCtr="0">
            <a:noAutofit/>
          </a:bodyPr>
          <a:lstStyle/>
          <a:p>
            <a:pPr marL="0" lvl="1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Постановление РФ от 26.12.2011 № 1137 «О формах и правилах заполнения (ведения) документов, применяемых при расчетах по налогу на добавленную стоимость» (п. 14 Правил ведения книги продаж)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1116335"/>
            <a:ext cx="8561139" cy="1296144"/>
          </a:xfrm>
        </p:spPr>
        <p:txBody>
          <a:bodyPr>
            <a:noAutofit/>
          </a:bodyPr>
          <a:lstStyle/>
          <a:p>
            <a:pPr algn="ctr"/>
            <a:r>
              <a:rPr lang="ru-RU" sz="4000" cap="none" dirty="0" smtClean="0">
                <a:latin typeface="Times New Roman" pitchFamily="18" charset="0"/>
                <a:cs typeface="Times New Roman" pitchFamily="18" charset="0"/>
              </a:rPr>
              <a:t>Ситуации, при которых необходимо «восстановить» НДС</a:t>
            </a:r>
            <a:endParaRPr lang="ru-RU" sz="4000" cap="non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2412479"/>
            <a:ext cx="8561139" cy="4683646"/>
          </a:xfrm>
        </p:spPr>
        <p:txBody>
          <a:bodyPr>
            <a:norm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ru-RU" sz="3000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пп</a:t>
            </a:r>
            <a:r>
              <a:rPr lang="ru-RU" sz="3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. 1 п. 3 ст. 170 НК РФ;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3000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пп</a:t>
            </a:r>
            <a:r>
              <a:rPr lang="ru-RU" sz="3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. 2 п.3 ст. 170 НК РФ;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3000" u="sng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пп</a:t>
            </a:r>
            <a:r>
              <a:rPr lang="ru-RU" sz="3000" u="sng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. 3 п. 3 ст. 170 НК РФ;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3000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пп</a:t>
            </a:r>
            <a:r>
              <a:rPr lang="ru-RU" sz="3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. 4 п. 3 ст. 170 НК РФ;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3000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пп</a:t>
            </a:r>
            <a:r>
              <a:rPr lang="ru-RU" sz="3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. 6 п. 3 ст. 170 НК РФ.</a:t>
            </a:r>
            <a:endParaRPr lang="ru-RU" sz="30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06618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962025" y="780235"/>
            <a:ext cx="8742393" cy="1428760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Порядок восстановления НДС, отражение в книге покупок, книге продаж (разделы 8,9 налоговой декларации по НДС)</a:t>
            </a:r>
            <a:endParaRPr lang="ru-RU" sz="20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113907" y="1836415"/>
            <a:ext cx="8607330" cy="28083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После отгрузки товара (выполнения работ, оказания услуг, передачи имущественных прав) – принятие на учет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 допускается перенос срока восстановления НДС с аванса на следующие налоговые периоды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НДС, ранее принятый к вычету с предоплаты, восстанавливается в сумме, приходящейся на часть аванса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489444" y="5508823"/>
            <a:ext cx="4714908" cy="14865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КВО 02 – КВО 01 – КВО 21</a:t>
            </a: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5632452" y="2709061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962025" y="1836415"/>
            <a:ext cx="8561139" cy="5259710"/>
          </a:xfrm>
        </p:spPr>
        <p:txBody>
          <a:bodyPr>
            <a:noAutofit/>
          </a:bodyPr>
          <a:lstStyle/>
          <a:p>
            <a:pPr marL="935038" indent="-571500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Контрагент, после реализации товаров (работ, услуг), принимает к вычету авансовый счет-фактуру, при этом, налогоплательщиком восстановление НДС в книге продаж по авансовому счету-фактуре не отражено;</a:t>
            </a:r>
          </a:p>
          <a:p>
            <a:pPr marL="935038" indent="-571500">
              <a:buFont typeface="Wingdings" pitchFamily="2" charset="2"/>
              <a:buChar char="Ø"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Заявление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налоговых вычетов по счету-фактуре на реализацию, а также авансовому счету-фактуре, при не восстановлении авансового счета-фактуры.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000" u="sng" dirty="0" smtClean="0">
                <a:latin typeface="Times New Roman" pitchFamily="18" charset="0"/>
                <a:cs typeface="Times New Roman" pitchFamily="18" charset="0"/>
              </a:rPr>
              <a:t>Основные причины формирования расхождений и направления </a:t>
            </a:r>
            <a:r>
              <a:rPr lang="ru-RU" sz="3000" u="sng" dirty="0" err="1" smtClean="0">
                <a:latin typeface="Times New Roman" pitchFamily="18" charset="0"/>
                <a:cs typeface="Times New Roman" pitchFamily="18" charset="0"/>
              </a:rPr>
              <a:t>автотребований</a:t>
            </a:r>
            <a:r>
              <a:rPr lang="ru-RU" sz="3000" u="sng" dirty="0" smtClean="0">
                <a:latin typeface="Times New Roman" pitchFamily="18" charset="0"/>
                <a:cs typeface="Times New Roman" pitchFamily="18" charset="0"/>
              </a:rPr>
              <a:t> в адрес налогоплательщиков</a:t>
            </a:r>
            <a:endParaRPr lang="ru-RU" sz="30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6</a:t>
            </a:fld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35038" indent="-571500">
              <a:buFont typeface="Wingdings" pitchFamily="2" charset="2"/>
              <a:buChar char="Ø"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Определение Конституционного суда РФ от 08.11.2018 N 2796-О</a:t>
            </a:r>
          </a:p>
          <a:p>
            <a:pPr marL="935038" lvl="0" indent="-571500">
              <a:buFont typeface="Wingdings" pitchFamily="2" charset="2"/>
              <a:buChar char="Ø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Постановление Арбитражного суда Уральского округа от 23.05.2019 № Ф09-1722/19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Судебная практика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62025" y="2494747"/>
            <a:ext cx="8561139" cy="4601378"/>
          </a:xfrm>
        </p:spPr>
        <p:txBody>
          <a:bodyPr>
            <a:normAutofit/>
          </a:bodyPr>
          <a:lstStyle/>
          <a:p>
            <a:pPr marL="935038" indent="-571500">
              <a:buFont typeface="Wingdings" pitchFamily="2" charset="2"/>
              <a:buChar char="Ø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Вопросы, поступившие в адрес МИ ФНС России по КН № 5 через личный кабинет налогоплательщика;</a:t>
            </a:r>
          </a:p>
          <a:p>
            <a:pPr marL="935038" indent="-571500">
              <a:buFont typeface="Wingdings" pitchFamily="2" charset="2"/>
              <a:buChar char="Ø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Он-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лайн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вопросы.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5300" dirty="0" smtClean="0">
                <a:latin typeface="Times New Roman" pitchFamily="18" charset="0"/>
                <a:cs typeface="Times New Roman" pitchFamily="18" charset="0"/>
              </a:rPr>
              <a:t>Вопросы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от </a:t>
            </a:r>
            <a:r>
              <a:rPr lang="ru-RU" sz="5300" dirty="0" smtClean="0">
                <a:latin typeface="Times New Roman" pitchFamily="18" charset="0"/>
                <a:cs typeface="Times New Roman" pitchFamily="18" charset="0"/>
              </a:rPr>
              <a:t>налогоплательщиков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921897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en-US" sz="6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Контрольный отдел № 2 МИ ФНС России по КН № 5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67120681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Present_FNS2012_A4</Template>
  <TotalTime>120</TotalTime>
  <Words>445</Words>
  <Application>Microsoft Office PowerPoint</Application>
  <PresentationFormat>Произвольный</PresentationFormat>
  <Paragraphs>55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Present_FNS2012_A4</vt:lpstr>
      <vt:lpstr>Порядок восстановления сумм НДС, принятых к вычету, покупателем при перечислении оплаты, частичной оплаты в счет предстоящих поставок товаров (выполнения работ, оказания услуг), передачи имущественных прав, с учетом сложившейся судебной практики</vt:lpstr>
      <vt:lpstr>Перечень рассматриваемых вопросов</vt:lpstr>
      <vt:lpstr>Нормативно-правовая база</vt:lpstr>
      <vt:lpstr>Ситуации, при которых необходимо «восстановить» НДС</vt:lpstr>
      <vt:lpstr>Порядок восстановления НДС, отражение в книге покупок, книге продаж (разделы 8,9 налоговой декларации по НДС)</vt:lpstr>
      <vt:lpstr>Основные причины формирования расхождений и направления автотребований в адрес налогоплательщиков</vt:lpstr>
      <vt:lpstr>Судебная практика</vt:lpstr>
      <vt:lpstr>Вопросы от налогоплательщиков</vt:lpstr>
      <vt:lpstr>Слайд 9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9975-00-713</dc:creator>
  <cp:lastModifiedBy>9975-00-859</cp:lastModifiedBy>
  <cp:revision>23</cp:revision>
  <dcterms:created xsi:type="dcterms:W3CDTF">2020-05-27T12:21:38Z</dcterms:created>
  <dcterms:modified xsi:type="dcterms:W3CDTF">2020-06-03T07:48:45Z</dcterms:modified>
</cp:coreProperties>
</file>